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1" r:id="rId2"/>
  </p:sldMasterIdLst>
  <p:notesMasterIdLst>
    <p:notesMasterId r:id="rId20"/>
  </p:notesMasterIdLst>
  <p:handoutMasterIdLst>
    <p:handoutMasterId r:id="rId21"/>
  </p:handoutMasterIdLst>
  <p:sldIdLst>
    <p:sldId id="300" r:id="rId3"/>
    <p:sldId id="301" r:id="rId4"/>
    <p:sldId id="302" r:id="rId5"/>
    <p:sldId id="259" r:id="rId6"/>
    <p:sldId id="303" r:id="rId7"/>
    <p:sldId id="266" r:id="rId8"/>
    <p:sldId id="261" r:id="rId9"/>
    <p:sldId id="264" r:id="rId10"/>
    <p:sldId id="271" r:id="rId11"/>
    <p:sldId id="272" r:id="rId12"/>
    <p:sldId id="273" r:id="rId13"/>
    <p:sldId id="274" r:id="rId14"/>
    <p:sldId id="275" r:id="rId15"/>
    <p:sldId id="257" r:id="rId16"/>
    <p:sldId id="258" r:id="rId17"/>
    <p:sldId id="276" r:id="rId18"/>
    <p:sldId id="291" r:id="rId1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CC00FF"/>
    <a:srgbClr val="6600CC"/>
    <a:srgbClr val="9933FF"/>
    <a:srgbClr val="FF00FF"/>
    <a:srgbClr val="FF66FF"/>
    <a:srgbClr val="FFFF66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78" autoAdjust="0"/>
    <p:restoredTop sz="86491" autoAdjust="0"/>
  </p:normalViewPr>
  <p:slideViewPr>
    <p:cSldViewPr>
      <p:cViewPr varScale="1">
        <p:scale>
          <a:sx n="64" d="100"/>
          <a:sy n="64" d="100"/>
        </p:scale>
        <p:origin x="-3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77DED8-2942-41D8-AF7E-97ED9167195F}" type="datetimeFigureOut">
              <a:rPr lang="en-US"/>
              <a:pPr/>
              <a:t>11/11/2008</a:t>
            </a:fld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01585B-242A-4D1B-B240-BA0F5928BA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4E3724-9A2D-40D4-8A8C-11234054DBBA}" type="datetimeFigureOut">
              <a:rPr lang="en-US"/>
              <a:pPr/>
              <a:t>11/11/2008</a:t>
            </a:fld>
            <a:endParaRPr lang="en-US"/>
          </a:p>
        </p:txBody>
      </p:sp>
      <p:sp>
        <p:nvSpPr>
          <p:cNvPr id="696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CDF105-E43A-4AA4-BD12-EAAABA1AC6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24B28-B73D-4C06-8BE5-2F28BF317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35519-AC8E-4031-AFB0-72FCB27D4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9467D-B35C-4941-AF6F-189C2CC75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D461C-DC2E-4C97-977B-E98B346EF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4B68FA-8CEE-4704-A22F-5C3CE451DC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8C4BDF1-AE47-4AB4-93FA-DB92A5B0C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4B2590-D2D4-4F24-851D-8FD906B66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0" y="1271588"/>
            <a:ext cx="533400" cy="24447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718853E-D231-4A3E-BFB2-DAF0E7D513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609600" y="6248400"/>
            <a:ext cx="5421313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313045E-C4B4-4469-85E0-1BFF8248E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6E2BA304-20BF-404B-A942-35CC8B5EF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1EB5E-5FB4-4691-B3C1-ECE0F59D3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4899B-FE4F-4531-8736-6E7E199F08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7121C-70A2-40F5-9CC8-659675B7F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760F9-AAF6-4B6A-9082-33729CBCB5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82B2C-6CEC-401A-9E2F-4A71CF66C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BF23B-037A-4409-9E68-5668242AB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E57A1-8570-4ED2-8BD2-EEBB79A31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C16EB-D832-4E7C-A518-D73A6B568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52440-FA6E-4F31-A64C-BE06E1952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A63E21F-F055-45EF-AA87-9DE0D0930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8614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248400"/>
            <a:ext cx="2209800" cy="365125"/>
          </a:xfrm>
          <a:prstGeom prst="rect">
            <a:avLst/>
          </a:prstGeom>
        </p:spPr>
        <p:txBody>
          <a:bodyPr vert="horz" anchor="ctr" anchorCtr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557371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5989638" y="144462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70433FD-EB1F-4E7F-9B45-C67C8FB48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28E6A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956251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latin typeface="Palatino Linotype" pitchFamily="18" charset="0"/>
              </a:rPr>
              <a:t>Someone in the U.S. who is not a Citizen is either an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848600" cy="4114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3600" b="1" smtClean="0">
                <a:solidFill>
                  <a:schemeClr val="accent2"/>
                </a:solidFill>
                <a:latin typeface="Palatino Linotype" pitchFamily="18" charset="0"/>
              </a:rPr>
              <a:t>Immigrant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3600" b="1" smtClean="0">
                <a:solidFill>
                  <a:schemeClr val="accent2"/>
                </a:solidFill>
                <a:latin typeface="Palatino Linotype" pitchFamily="18" charset="0"/>
              </a:rPr>
              <a:t>or a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3600" b="1" smtClean="0">
                <a:solidFill>
                  <a:schemeClr val="accent2"/>
                </a:solidFill>
                <a:latin typeface="Palatino Linotype" pitchFamily="18" charset="0"/>
              </a:rPr>
              <a:t>Nonimmigrant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sz="3600" b="1" smtClean="0">
              <a:solidFill>
                <a:schemeClr val="accent2"/>
              </a:solidFill>
              <a:latin typeface="Palatino Linotype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4400" b="1" smtClean="0">
                <a:solidFill>
                  <a:schemeClr val="tx2"/>
                </a:solidFill>
                <a:latin typeface="Palatino Linotype" pitchFamily="18" charset="0"/>
              </a:rPr>
              <a:t>How would someone gain citizenship?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rgbClr val="33CC33"/>
                </a:solidFill>
                <a:latin typeface="Palatino Linotype" pitchFamily="18" charset="0"/>
              </a:rPr>
              <a:t>A note about Family Reunification – The WAIT</a:t>
            </a:r>
          </a:p>
        </p:txBody>
      </p:sp>
      <p:sp>
        <p:nvSpPr>
          <p:cNvPr id="471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67200" y="1981200"/>
            <a:ext cx="41910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>
                <a:latin typeface="Palatino Linotype" pitchFamily="18" charset="0"/>
              </a:rPr>
              <a:t>The length of the wait depends on: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>
                <a:latin typeface="Palatino Linotype" pitchFamily="18" charset="0"/>
              </a:rPr>
              <a:t>whether the sponsor is a citizen or Lawful Permanent Resident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>
                <a:latin typeface="Palatino Linotype" pitchFamily="18" charset="0"/>
              </a:rPr>
              <a:t>what country the relative is from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>
                <a:latin typeface="Palatino Linotype" pitchFamily="18" charset="0"/>
              </a:rPr>
              <a:t>type of relationship (ex: spouse comes sooner than a brother)</a:t>
            </a:r>
            <a:endParaRPr lang="en-US" sz="2000" smtClean="0"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latin typeface="Palatino Linotype" pitchFamily="18" charset="0"/>
              </a:rPr>
              <a:t>A lawful permanent resident who wants to bring her husband and 2-year-old daughter from Mexico will have to wait approximately 5-6 years.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latin typeface="Palatino Linotype" pitchFamily="18" charset="0"/>
              </a:rPr>
              <a:t>For a citizen to sponsor his brother from the Philippines it will take</a:t>
            </a:r>
          </a:p>
          <a:p>
            <a:pPr eaLnBrk="1" hangingPunct="1">
              <a:lnSpc>
                <a:spcPct val="80000"/>
              </a:lnSpc>
            </a:pPr>
            <a:endParaRPr lang="en-US" sz="2000" smtClean="0"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>
              <a:latin typeface="Palatino Linotype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smtClean="0">
              <a:latin typeface="Palatino Linotype" pitchFamily="18" charset="0"/>
            </a:endParaRPr>
          </a:p>
        </p:txBody>
      </p:sp>
      <p:pic>
        <p:nvPicPr>
          <p:cNvPr id="47107" name="Picture 7" descr="wait in l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133600"/>
            <a:ext cx="37750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WordArt 21"/>
          <p:cNvSpPr>
            <a:spLocks noChangeArrowheads="1" noChangeShapeType="1" noTextEdit="1"/>
          </p:cNvSpPr>
          <p:nvPr/>
        </p:nvSpPr>
        <p:spPr bwMode="auto">
          <a:xfrm>
            <a:off x="5943600" y="5867400"/>
            <a:ext cx="16954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23 Years.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33CC33"/>
                </a:solidFill>
                <a:latin typeface="Palatino Linotype" pitchFamily="18" charset="0"/>
              </a:rPr>
              <a:t>Employment</a:t>
            </a:r>
          </a:p>
        </p:txBody>
      </p:sp>
      <p:sp>
        <p:nvSpPr>
          <p:cNvPr id="3177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76400"/>
            <a:ext cx="3810000" cy="4419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>
                <a:latin typeface="Palatino Linotype" pitchFamily="18" charset="0"/>
              </a:rPr>
              <a:t>Roughly 15% of immigrants come to fill positions where there is a shortage of U.S. workers (ex: nurses, computer engineers).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latin typeface="Palatino Linotype" pitchFamily="18" charset="0"/>
              </a:rPr>
              <a:t>Every year there are some visas that are given to professionals with advanced degrees and skilled workers.  The employer must prove that they can’t find a worker domestically.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latin typeface="Palatino Linotype" pitchFamily="18" charset="0"/>
              </a:rPr>
              <a:t>There are very few visas offered to unskilled workers though there are many businesses that have a shortage of these workers.  Available jobs without available visas cause a rise in undocumented immigration.</a:t>
            </a:r>
          </a:p>
        </p:txBody>
      </p:sp>
      <p:pic>
        <p:nvPicPr>
          <p:cNvPr id="31772" name="Picture 6" descr="nurse_p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533400"/>
            <a:ext cx="20193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3" name="Picture 7" descr="programm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14600" y="2209800"/>
            <a:ext cx="1981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74" name="Picture 8" descr="middle-east-boar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3886200"/>
            <a:ext cx="1905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33CC33"/>
                </a:solidFill>
                <a:latin typeface="Palatino Linotype" pitchFamily="18" charset="0"/>
              </a:rPr>
              <a:t>Fleeing Persecution</a:t>
            </a:r>
          </a:p>
        </p:txBody>
      </p:sp>
      <p:sp>
        <p:nvSpPr>
          <p:cNvPr id="5017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>
                <a:latin typeface="Palatino Linotype" pitchFamily="18" charset="0"/>
              </a:rPr>
              <a:t>Roughly 15% of immigrants come as refugees fleeing persecution.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latin typeface="Palatino Linotype" pitchFamily="18" charset="0"/>
              </a:rPr>
              <a:t>The U.S. accepts refugees and asylees who are fleeing persecution based on race, ethnicity, nationality, religion, gender, political opinion or membership in a social group.</a:t>
            </a:r>
          </a:p>
        </p:txBody>
      </p:sp>
      <p:pic>
        <p:nvPicPr>
          <p:cNvPr id="50179" name="Picture 7" descr="w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133600"/>
            <a:ext cx="4267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33CC33"/>
                </a:solidFill>
                <a:latin typeface="Palatino Linotype" pitchFamily="18" charset="0"/>
              </a:rPr>
              <a:t>Diversity Visa Lottery</a:t>
            </a:r>
          </a:p>
        </p:txBody>
      </p:sp>
      <p:sp>
        <p:nvSpPr>
          <p:cNvPr id="5120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1371600"/>
            <a:ext cx="44196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>
                <a:latin typeface="Palatino Linotype" pitchFamily="18" charset="0"/>
              </a:rPr>
              <a:t>Each year there is a green card lottery to welcome immigrants from countries from which the U.S. receives immigrants at lower rates.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latin typeface="Palatino Linotype" pitchFamily="18" charset="0"/>
              </a:rPr>
              <a:t>The applicant must have a high school diploma or have a specific ability/trade.  Their immediate family can come too.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latin typeface="Palatino Linotype" pitchFamily="18" charset="0"/>
              </a:rPr>
              <a:t>There will be </a:t>
            </a:r>
            <a:r>
              <a:rPr lang="en-US" sz="2000" b="1" i="1" smtClean="0">
                <a:solidFill>
                  <a:srgbClr val="33CC33"/>
                </a:solidFill>
                <a:latin typeface="Palatino Linotype" pitchFamily="18" charset="0"/>
              </a:rPr>
              <a:t>visas</a:t>
            </a:r>
            <a:r>
              <a:rPr lang="en-US" sz="2000" smtClean="0">
                <a:latin typeface="Palatino Linotype" pitchFamily="18" charset="0"/>
              </a:rPr>
              <a:t> given out in the lottery.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latin typeface="Palatino Linotype" pitchFamily="18" charset="0"/>
              </a:rPr>
              <a:t>People from countries that have sent more than 50,000 people in the last 5 years are </a:t>
            </a:r>
            <a:r>
              <a:rPr lang="en-US" sz="2000" smtClean="0">
                <a:solidFill>
                  <a:srgbClr val="FF3300"/>
                </a:solidFill>
                <a:latin typeface="Palatino Linotype" pitchFamily="18" charset="0"/>
              </a:rPr>
              <a:t>not</a:t>
            </a:r>
            <a:r>
              <a:rPr lang="en-US" sz="2000" smtClean="0">
                <a:latin typeface="Palatino Linotype" pitchFamily="18" charset="0"/>
              </a:rPr>
              <a:t> eligible.  This includes Mexico, El Salvador, China, the Philippines, England, India and other nations.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latin typeface="Palatino Linotype" pitchFamily="18" charset="0"/>
              </a:rPr>
              <a:t>The chance of winning is </a:t>
            </a:r>
          </a:p>
        </p:txBody>
      </p:sp>
      <p:pic>
        <p:nvPicPr>
          <p:cNvPr id="51203" name="Picture 6" descr="lottery family"/>
          <p:cNvPicPr>
            <a:picLocks noChangeAspect="1" noChangeArrowheads="1"/>
          </p:cNvPicPr>
          <p:nvPr/>
        </p:nvPicPr>
        <p:blipFill>
          <a:blip r:embed="rId3"/>
          <a:srcRect b="13666"/>
          <a:stretch>
            <a:fillRect/>
          </a:stretch>
        </p:blipFill>
        <p:spPr bwMode="auto">
          <a:xfrm>
            <a:off x="5178425" y="1981200"/>
            <a:ext cx="32035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WordArt 18"/>
          <p:cNvSpPr>
            <a:spLocks noChangeArrowheads="1" noChangeShapeType="1" noTextEdit="1"/>
          </p:cNvSpPr>
          <p:nvPr/>
        </p:nvSpPr>
        <p:spPr bwMode="auto">
          <a:xfrm>
            <a:off x="3886200" y="5562600"/>
            <a:ext cx="762000" cy="9810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0.8%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Palatino Linotype" pitchFamily="18" charset="0"/>
              </a:rPr>
              <a:t>Lawful Permanent Residents may become U.S. Citizens</a:t>
            </a:r>
          </a:p>
        </p:txBody>
      </p:sp>
      <p:sp>
        <p:nvSpPr>
          <p:cNvPr id="52226" name="Rectangle 3"/>
          <p:cNvSpPr>
            <a:spLocks noChangeArrowheads="1"/>
          </p:cNvSpPr>
          <p:nvPr/>
        </p:nvSpPr>
        <p:spPr bwMode="auto">
          <a:xfrm>
            <a:off x="457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000">
                <a:latin typeface="Palatino Linotype" pitchFamily="18" charset="0"/>
              </a:rPr>
              <a:t>	Eligible immigrants may choose to go through the process of</a:t>
            </a:r>
          </a:p>
          <a:p>
            <a:pPr marL="342900" indent="-342900">
              <a:spcBef>
                <a:spcPct val="20000"/>
              </a:spcBef>
            </a:pPr>
            <a:endParaRPr lang="en-US" sz="2000">
              <a:latin typeface="Palatino Linotype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>
              <a:latin typeface="Palatino Linotype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>
              <a:latin typeface="Palatino Linotype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>
              <a:latin typeface="Palatino Linotype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>
                <a:latin typeface="Palatino Linotype" pitchFamily="18" charset="0"/>
              </a:rPr>
              <a:t>    to become a U.S. citizen.</a:t>
            </a:r>
          </a:p>
          <a:p>
            <a:pPr marL="342900" indent="-342900">
              <a:spcBef>
                <a:spcPct val="20000"/>
              </a:spcBef>
            </a:pPr>
            <a:endParaRPr lang="en-US" sz="2000">
              <a:latin typeface="Palatino Linotype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b="1">
                <a:latin typeface="Palatino Linotype" pitchFamily="18" charset="0"/>
              </a:rPr>
              <a:t>	</a:t>
            </a:r>
            <a:endParaRPr lang="en-US" sz="2000">
              <a:latin typeface="Palatino Linotype" pitchFamily="18" charset="0"/>
            </a:endParaRPr>
          </a:p>
        </p:txBody>
      </p:sp>
      <p:pic>
        <p:nvPicPr>
          <p:cNvPr id="52227" name="Picture 5" descr="citizenship c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828800"/>
            <a:ext cx="36576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>
            <a:off x="914400" y="3352800"/>
            <a:ext cx="266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8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naturalization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5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Palatino Linotype" pitchFamily="18" charset="0"/>
              </a:rPr>
              <a:t>To become a Naturalized Citizen You Must:</a:t>
            </a:r>
          </a:p>
        </p:txBody>
      </p:sp>
      <p:sp>
        <p:nvSpPr>
          <p:cNvPr id="53250" name="Rectangle 6"/>
          <p:cNvSpPr>
            <a:spLocks noChangeArrowheads="1"/>
          </p:cNvSpPr>
          <p:nvPr/>
        </p:nvSpPr>
        <p:spPr bwMode="auto">
          <a:xfrm>
            <a:off x="4648200" y="1905000"/>
            <a:ext cx="3810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>
                <a:latin typeface="Palatino Linotype" pitchFamily="18" charset="0"/>
              </a:rPr>
              <a:t>Have a green card (5 years).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>
                <a:latin typeface="Palatino Linotype" pitchFamily="18" charset="0"/>
              </a:rPr>
              <a:t>Be physically present in  the U.S. for 2.5 years.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>
                <a:latin typeface="Palatino Linotype" pitchFamily="18" charset="0"/>
              </a:rPr>
              <a:t>Pay an application fee of nearly $400.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>
                <a:latin typeface="Palatino Linotype" pitchFamily="18" charset="0"/>
              </a:rPr>
              <a:t>Pass the citizenship test.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>
                <a:latin typeface="Palatino Linotype" pitchFamily="18" charset="0"/>
              </a:rPr>
              <a:t>Pass the interview in English.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>
                <a:latin typeface="Palatino Linotype" pitchFamily="18" charset="0"/>
              </a:rPr>
              <a:t>Swear to the judge you will follow the laws of the U.S.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>
                <a:latin typeface="Palatino Linotype" pitchFamily="18" charset="0"/>
              </a:rPr>
              <a:t>Be of good moral character.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>
              <a:latin typeface="Palatino Linotype" pitchFamily="18" charset="0"/>
            </a:endParaRPr>
          </a:p>
        </p:txBody>
      </p:sp>
      <p:pic>
        <p:nvPicPr>
          <p:cNvPr id="53251" name="Picture 7" descr="naturaliza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752600"/>
            <a:ext cx="4191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1"/>
          <p:cNvSpPr>
            <a:spLocks noChangeArrowheads="1"/>
          </p:cNvSpPr>
          <p:nvPr/>
        </p:nvSpPr>
        <p:spPr bwMode="auto">
          <a:xfrm>
            <a:off x="1295400" y="1143000"/>
            <a:ext cx="6629400" cy="403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5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143000"/>
            <a:ext cx="7772400" cy="609600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Palatino Linotype" pitchFamily="18" charset="0"/>
              </a:rPr>
              <a:t>The Immigration Debate</a:t>
            </a:r>
          </a:p>
        </p:txBody>
      </p:sp>
      <p:sp>
        <p:nvSpPr>
          <p:cNvPr id="5427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295400" y="1752600"/>
            <a:ext cx="6629400" cy="3429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Palatino Linotype" pitchFamily="18" charset="0"/>
              </a:rPr>
              <a:t>Immigration is a front-page news story.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>
                <a:latin typeface="Palatino Linotype" pitchFamily="18" charset="0"/>
              </a:rPr>
              <a:t>The debate centers around: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Palatino Linotype" pitchFamily="18" charset="0"/>
              </a:rPr>
              <a:t>	-The present undocumented population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Palatino Linotype" pitchFamily="18" charset="0"/>
              </a:rPr>
              <a:t>	-Future immigration flows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Palatino Linotype" pitchFamily="18" charset="0"/>
              </a:rPr>
              <a:t>	-The costs and benefits of immigration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Palatino Linotype" pitchFamily="18" charset="0"/>
              </a:rPr>
              <a:t>	-The cultural impact of immigration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Palatino Linotype" pitchFamily="18" charset="0"/>
              </a:rPr>
              <a:t>	-Family reunification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Palatino Linotype" pitchFamily="18" charset="0"/>
              </a:rPr>
              <a:t>	-Border security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latin typeface="Palatino Linotype" pitchFamily="18" charset="0"/>
              </a:rPr>
              <a:t>	-Knowing who’s within our borders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Char char=""/>
            </a:pPr>
            <a:endParaRPr lang="en-US" sz="2400" smtClean="0">
              <a:latin typeface="Palatino Linotyp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2"/>
          <p:cNvSpPr>
            <a:spLocks noChangeArrowheads="1"/>
          </p:cNvSpPr>
          <p:nvPr/>
        </p:nvSpPr>
        <p:spPr bwMode="auto">
          <a:xfrm>
            <a:off x="838200" y="304800"/>
            <a:ext cx="7467600" cy="1295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299" name="Rectangle 28"/>
          <p:cNvSpPr>
            <a:spLocks noChangeArrowheads="1"/>
          </p:cNvSpPr>
          <p:nvPr/>
        </p:nvSpPr>
        <p:spPr bwMode="auto">
          <a:xfrm>
            <a:off x="609600" y="2057400"/>
            <a:ext cx="3733800" cy="4267200"/>
          </a:xfrm>
          <a:prstGeom prst="rect">
            <a:avLst/>
          </a:prstGeom>
          <a:solidFill>
            <a:schemeClr val="bg1"/>
          </a:solidFill>
          <a:ln w="603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2192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tx1"/>
                </a:solidFill>
                <a:latin typeface="Palatino Linotype" pitchFamily="18" charset="0"/>
              </a:rPr>
              <a:t>Fact:  Immigrants contribute positively to our nation.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33600"/>
            <a:ext cx="38100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Palatino Linotype" pitchFamily="18" charset="0"/>
              </a:rPr>
              <a:t>Fill Labor Needs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Palatino Linotype" pitchFamily="18" charset="0"/>
              </a:rPr>
              <a:t>Pay Taxes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Palatino Linotype" pitchFamily="18" charset="0"/>
              </a:rPr>
              <a:t>Add Diversity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Palatino Linotype" pitchFamily="18" charset="0"/>
              </a:rPr>
              <a:t>Share New Ideas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Palatino Linotype" pitchFamily="18" charset="0"/>
              </a:rPr>
              <a:t>Enrich the Culture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Palatino Linotype" pitchFamily="18" charset="0"/>
              </a:rPr>
              <a:t>Offset an Aging Population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Palatino Linotype" pitchFamily="18" charset="0"/>
              </a:rPr>
              <a:t>Strengthen our Global Connections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45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45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45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645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645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645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645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648200" y="1219200"/>
            <a:ext cx="3810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sz="2800">
                <a:latin typeface="Palatino Linotype" pitchFamily="18" charset="0"/>
              </a:rPr>
              <a:t>By being BORN in the U.S.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sz="2800">
                <a:latin typeface="Palatino Linotype" pitchFamily="18" charset="0"/>
              </a:rPr>
              <a:t>By being born to a U.S. citizen parent or having your parent become a citizen (before you turn 18)</a:t>
            </a:r>
          </a:p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sz="2800">
                <a:latin typeface="Palatino Linotype" pitchFamily="18" charset="0"/>
              </a:rPr>
              <a:t>Naturalization (more about this process later)</a:t>
            </a:r>
          </a:p>
        </p:txBody>
      </p:sp>
      <p:pic>
        <p:nvPicPr>
          <p:cNvPr id="106500" name="Picture 4" descr="Citiz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95400"/>
            <a:ext cx="426878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1" name="Title 7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Three Ways to Citizenship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</a:rPr>
              <a:t>Immigrants</a:t>
            </a:r>
            <a:r>
              <a:rPr lang="en-US" smtClean="0"/>
              <a:t> </a:t>
            </a:r>
          </a:p>
        </p:txBody>
      </p:sp>
      <p:sp>
        <p:nvSpPr>
          <p:cNvPr id="108547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1981200"/>
            <a:ext cx="4038600" cy="4114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	Immigrants settle in a country intending to stay there permanently and become citizens.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    </a:t>
            </a:r>
            <a:r>
              <a:rPr lang="en-US" sz="2400" smtClean="0">
                <a:solidFill>
                  <a:srgbClr val="FF3300"/>
                </a:solidFill>
              </a:rPr>
              <a:t>Some categories of immigrants are: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>
                <a:solidFill>
                  <a:srgbClr val="FF3300"/>
                </a:solidFill>
              </a:rPr>
              <a:t>Lawful permanent residents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>
                <a:solidFill>
                  <a:srgbClr val="FF3300"/>
                </a:solidFill>
              </a:rPr>
              <a:t>Refugees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smtClean="0">
                <a:solidFill>
                  <a:srgbClr val="FF3300"/>
                </a:solidFill>
              </a:rPr>
              <a:t>Asylees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n-US" sz="2400" smtClean="0">
              <a:solidFill>
                <a:srgbClr val="FF3300"/>
              </a:solidFill>
            </a:endParaRPr>
          </a:p>
        </p:txBody>
      </p:sp>
      <p:sp>
        <p:nvSpPr>
          <p:cNvPr id="108548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smtClean="0"/>
          </a:p>
        </p:txBody>
      </p:sp>
      <p:pic>
        <p:nvPicPr>
          <p:cNvPr id="108549" name="Picture 6" descr="flag-immigran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905000"/>
            <a:ext cx="4495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ChangeArrowheads="1"/>
          </p:cNvSpPr>
          <p:nvPr/>
        </p:nvSpPr>
        <p:spPr bwMode="auto">
          <a:xfrm>
            <a:off x="685800" y="304800"/>
            <a:ext cx="7772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accent2"/>
                </a:solidFill>
                <a:latin typeface="Palatino Linotype" pitchFamily="18" charset="0"/>
              </a:rPr>
              <a:t>Lawful Permanent Residents</a:t>
            </a:r>
          </a:p>
        </p:txBody>
      </p:sp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>
                <a:latin typeface="Palatino Linotype" pitchFamily="18" charset="0"/>
              </a:rPr>
              <a:t>Lawful permanent residents</a:t>
            </a:r>
            <a:r>
              <a:rPr lang="en-US" sz="2800">
                <a:latin typeface="Palatino Linotype" pitchFamily="18" charset="0"/>
              </a:rPr>
              <a:t> have permission to remain in the US for as long as they choose and remain crime free.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latin typeface="Palatino Linotype" pitchFamily="18" charset="0"/>
              </a:rPr>
              <a:t>They must renew their </a:t>
            </a:r>
            <a:r>
              <a:rPr lang="en-US" sz="2800" b="1">
                <a:solidFill>
                  <a:srgbClr val="33CC33"/>
                </a:solidFill>
                <a:latin typeface="Palatino Linotype" pitchFamily="18" charset="0"/>
              </a:rPr>
              <a:t>green card</a:t>
            </a:r>
            <a:r>
              <a:rPr lang="en-US" sz="2800" b="1">
                <a:latin typeface="Palatino Linotype" pitchFamily="18" charset="0"/>
              </a:rPr>
              <a:t> </a:t>
            </a:r>
            <a:r>
              <a:rPr lang="en-US" sz="2800">
                <a:latin typeface="Palatino Linotype" pitchFamily="18" charset="0"/>
              </a:rPr>
              <a:t>every 10 year.</a:t>
            </a:r>
          </a:p>
        </p:txBody>
      </p:sp>
      <p:pic>
        <p:nvPicPr>
          <p:cNvPr id="37891" name="Picture 4" descr="LP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825" y="1524000"/>
            <a:ext cx="400685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6"/>
          <p:cNvSpPr>
            <a:spLocks noChangeArrowheads="1"/>
          </p:cNvSpPr>
          <p:nvPr/>
        </p:nvSpPr>
        <p:spPr bwMode="auto">
          <a:xfrm>
            <a:off x="609600" y="1524000"/>
            <a:ext cx="9906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Text Box 7"/>
          <p:cNvSpPr txBox="1">
            <a:spLocks noChangeArrowheads="1"/>
          </p:cNvSpPr>
          <p:nvPr/>
        </p:nvSpPr>
        <p:spPr bwMode="auto">
          <a:xfrm>
            <a:off x="0" y="1447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 Black" pitchFamily="34" charset="0"/>
              </a:rPr>
              <a:t>  Lawful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latin typeface="Palatino Linotype" pitchFamily="18" charset="0"/>
              </a:rPr>
              <a:t>What is the difference between a </a:t>
            </a:r>
            <a:r>
              <a:rPr lang="en-US" sz="4000" b="1" smtClean="0">
                <a:solidFill>
                  <a:srgbClr val="FF0000"/>
                </a:solidFill>
                <a:latin typeface="Palatino Linotype" pitchFamily="18" charset="0"/>
              </a:rPr>
              <a:t>refugee</a:t>
            </a:r>
            <a:r>
              <a:rPr lang="en-US" sz="4000" smtClean="0">
                <a:latin typeface="Palatino Linotype" pitchFamily="18" charset="0"/>
              </a:rPr>
              <a:t> and an</a:t>
            </a:r>
            <a:r>
              <a:rPr lang="en-US" sz="4000" b="1" smtClean="0">
                <a:solidFill>
                  <a:schemeClr val="accent2"/>
                </a:solidFill>
                <a:latin typeface="Palatino Linotype" pitchFamily="18" charset="0"/>
              </a:rPr>
              <a:t> asylee?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Palatino Linotype" pitchFamily="18" charset="0"/>
              </a:rPr>
              <a:t>A refugee receives permission to come to the U.S. from outside of the country.</a:t>
            </a:r>
          </a:p>
          <a:p>
            <a:pPr eaLnBrk="1" hangingPunct="1"/>
            <a:r>
              <a:rPr lang="en-US" smtClean="0">
                <a:latin typeface="Palatino Linotype" pitchFamily="18" charset="0"/>
              </a:rPr>
              <a:t>Refugees are resettled with the help of a refugee resettlement agency.</a:t>
            </a:r>
          </a:p>
          <a:p>
            <a:endParaRPr lang="en-US" smtClean="0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Palatino Linotype" pitchFamily="18" charset="0"/>
              </a:rPr>
              <a:t>An asylee is already in the U.S. and once here applies for protection.</a:t>
            </a:r>
          </a:p>
          <a:p>
            <a:pPr eaLnBrk="1" hangingPunct="1"/>
            <a:r>
              <a:rPr lang="en-US" smtClean="0">
                <a:latin typeface="Palatino Linotype" pitchFamily="18" charset="0"/>
              </a:rPr>
              <a:t>Asylees have to prove that they have reason to fear persecution in their home country.  </a:t>
            </a:r>
          </a:p>
          <a:p>
            <a:endParaRPr lang="en-US" smtClean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  <a:latin typeface="Palatino Linotype" pitchFamily="18" charset="0"/>
              </a:rPr>
              <a:t>Non-immigrants</a:t>
            </a:r>
          </a:p>
        </p:txBody>
      </p:sp>
      <p:sp>
        <p:nvSpPr>
          <p:cNvPr id="409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0" y="1828800"/>
            <a:ext cx="3048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  <a:latin typeface="Palatino Linotype" pitchFamily="18" charset="0"/>
              </a:rPr>
              <a:t>Students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  <a:latin typeface="Palatino Linotype" pitchFamily="18" charset="0"/>
              </a:rPr>
              <a:t>Temporary Workers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  <a:latin typeface="Palatino Linotype" pitchFamily="18" charset="0"/>
              </a:rPr>
              <a:t>Visitors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tx2"/>
                </a:solidFill>
                <a:latin typeface="Palatino Linotype" pitchFamily="18" charset="0"/>
              </a:rPr>
              <a:t>Others</a:t>
            </a:r>
            <a:r>
              <a:rPr lang="en-US" sz="2400" smtClean="0">
                <a:solidFill>
                  <a:schemeClr val="accent2"/>
                </a:solidFill>
                <a:latin typeface="Palatino Linotype" pitchFamily="18" charset="0"/>
              </a:rPr>
              <a:t> </a:t>
            </a:r>
            <a:r>
              <a:rPr lang="en-US" sz="2400" smtClean="0">
                <a:latin typeface="Palatino Linotype" pitchFamily="18" charset="0"/>
              </a:rPr>
              <a:t>may be in the United States temporarily.  Their visas allow them to stay only for a limited amount of time. </a:t>
            </a:r>
          </a:p>
        </p:txBody>
      </p:sp>
      <p:pic>
        <p:nvPicPr>
          <p:cNvPr id="40963" name="Picture 7" descr="student vis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86200"/>
            <a:ext cx="31242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8" descr="busines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3657600"/>
            <a:ext cx="16938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10" descr="Disneyworld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0400" y="838200"/>
            <a:ext cx="18097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11" descr="student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1143000"/>
            <a:ext cx="19050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Palatino Linotype" pitchFamily="18" charset="0"/>
              </a:rPr>
              <a:t>Undocumented Immigrants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533400" y="1981200"/>
            <a:ext cx="4191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bg1"/>
                </a:solidFill>
                <a:latin typeface="Palatino Linotype" pitchFamily="18" charset="0"/>
              </a:rPr>
              <a:t>Undocumented immigrants may have entered the U.S. without showing a visa or green card.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bg1"/>
                </a:solidFill>
                <a:latin typeface="Palatino Linotype" pitchFamily="18" charset="0"/>
              </a:rPr>
              <a:t>They may be here with expired papers.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bg1"/>
                </a:solidFill>
                <a:latin typeface="Palatino Linotype" pitchFamily="18" charset="0"/>
              </a:rPr>
              <a:t>They do not have documents that allow them to stay in the U.S.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rgbClr val="FF3300"/>
                </a:solidFill>
                <a:latin typeface="Palatino Linotype" pitchFamily="18" charset="0"/>
              </a:rPr>
              <a:t>Can anyone who wants to become a citizen become one?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Palatino Linotype" pitchFamily="18" charset="0"/>
              </a:rPr>
              <a:t>No, first somebody has to have a green card.</a:t>
            </a:r>
          </a:p>
          <a:p>
            <a:pPr eaLnBrk="1" hangingPunct="1"/>
            <a:r>
              <a:rPr lang="en-US" smtClean="0">
                <a:solidFill>
                  <a:srgbClr val="FF3300"/>
                </a:solidFill>
                <a:latin typeface="Palatino Linotype" pitchFamily="18" charset="0"/>
              </a:rPr>
              <a:t>Then how do you get a green card?</a:t>
            </a:r>
          </a:p>
          <a:p>
            <a:pPr eaLnBrk="1" hangingPunct="1"/>
            <a:r>
              <a:rPr lang="en-US" smtClean="0">
                <a:solidFill>
                  <a:schemeClr val="accent2"/>
                </a:solidFill>
                <a:latin typeface="Palatino Linotype" pitchFamily="18" charset="0"/>
              </a:rPr>
              <a:t>Only a few ways, and not everybody is eligible for one. </a:t>
            </a:r>
          </a:p>
          <a:p>
            <a:pPr eaLnBrk="1" hangingPunct="1"/>
            <a:r>
              <a:rPr lang="en-US" smtClean="0">
                <a:solidFill>
                  <a:schemeClr val="accent2"/>
                </a:solidFill>
                <a:latin typeface="Palatino Linotype" pitchFamily="18" charset="0"/>
              </a:rPr>
              <a:t>Here are the four ways:</a:t>
            </a:r>
          </a:p>
        </p:txBody>
      </p:sp>
      <p:pic>
        <p:nvPicPr>
          <p:cNvPr id="11268" name="Picture 4" descr="greencard2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4419600"/>
            <a:ext cx="34290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tmFilter="0, 0; .2, .5; .8, .5; 1, 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autoRev="1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33CC33"/>
                </a:solidFill>
              </a:rPr>
              <a:t>Family</a:t>
            </a:r>
          </a:p>
        </p:txBody>
      </p:sp>
      <p:sp>
        <p:nvSpPr>
          <p:cNvPr id="2765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76400"/>
            <a:ext cx="3810000" cy="4419600"/>
          </a:xfrm>
        </p:spPr>
        <p:txBody>
          <a:bodyPr/>
          <a:lstStyle/>
          <a:p>
            <a:pPr eaLnBrk="1" hangingPunct="1"/>
            <a:r>
              <a:rPr lang="en-US" sz="2000" smtClean="0">
                <a:latin typeface="Palatino Linotype" pitchFamily="18" charset="0"/>
              </a:rPr>
              <a:t>Roughly 70% of immigrants come to be reunited with family.</a:t>
            </a:r>
          </a:p>
          <a:p>
            <a:pPr eaLnBrk="1" hangingPunct="1"/>
            <a:r>
              <a:rPr lang="en-US" sz="2000" smtClean="0">
                <a:latin typeface="Palatino Linotype" pitchFamily="18" charset="0"/>
              </a:rPr>
              <a:t>U.S. citizen adults can sponsor family members (spouse, parent, child or sibling).</a:t>
            </a:r>
          </a:p>
          <a:p>
            <a:pPr eaLnBrk="1" hangingPunct="1"/>
            <a:r>
              <a:rPr lang="en-US" sz="2000" smtClean="0">
                <a:latin typeface="Palatino Linotype" pitchFamily="18" charset="0"/>
              </a:rPr>
              <a:t>Lawful Permanent Residents can sponsor their spouse and any  unmarried children.</a:t>
            </a:r>
          </a:p>
          <a:p>
            <a:pPr eaLnBrk="1" hangingPunct="1"/>
            <a:endParaRPr lang="en-US" sz="2000" smtClean="0">
              <a:latin typeface="Palatino Linotype" pitchFamily="18" charset="0"/>
            </a:endParaRPr>
          </a:p>
          <a:p>
            <a:pPr eaLnBrk="1" hangingPunct="1"/>
            <a:endParaRPr lang="en-US" sz="2000" smtClean="0">
              <a:latin typeface="Palatino Linotype" pitchFamily="18" charset="0"/>
            </a:endParaRPr>
          </a:p>
        </p:txBody>
      </p:sp>
      <p:pic>
        <p:nvPicPr>
          <p:cNvPr id="27660" name="Picture 7" descr="family in kitch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752600"/>
            <a:ext cx="4114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edia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1_Media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1546</TotalTime>
  <Words>774</Words>
  <Application>Microsoft PowerPoint</Application>
  <PresentationFormat>On-screen Show (4:3)</PresentationFormat>
  <Paragraphs>104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Times New Roman</vt:lpstr>
      <vt:lpstr>Arial</vt:lpstr>
      <vt:lpstr>Calibri</vt:lpstr>
      <vt:lpstr>Tw Cen MT</vt:lpstr>
      <vt:lpstr>Wingdings</vt:lpstr>
      <vt:lpstr>Wingdings 2</vt:lpstr>
      <vt:lpstr>Palatino Linotype</vt:lpstr>
      <vt:lpstr>Arial Black</vt:lpstr>
      <vt:lpstr>Symbol</vt:lpstr>
      <vt:lpstr>Impact</vt:lpstr>
      <vt:lpstr>Default Design</vt:lpstr>
      <vt:lpstr>1_Median</vt:lpstr>
      <vt:lpstr>Someone in the U.S. who is not a Citizen is either an </vt:lpstr>
      <vt:lpstr>Three Ways to Citizenship</vt:lpstr>
      <vt:lpstr>Immigrants </vt:lpstr>
      <vt:lpstr>Slide 4</vt:lpstr>
      <vt:lpstr>What is the difference between a refugee and an asylee?</vt:lpstr>
      <vt:lpstr>Non-immigrants</vt:lpstr>
      <vt:lpstr>Slide 7</vt:lpstr>
      <vt:lpstr>Can anyone who wants to become a citizen become one?</vt:lpstr>
      <vt:lpstr>Family</vt:lpstr>
      <vt:lpstr>A note about Family Reunification – The WAIT</vt:lpstr>
      <vt:lpstr>Employment</vt:lpstr>
      <vt:lpstr>Fleeing Persecution</vt:lpstr>
      <vt:lpstr>Diversity Visa Lottery</vt:lpstr>
      <vt:lpstr>Slide 14</vt:lpstr>
      <vt:lpstr>Slide 15</vt:lpstr>
      <vt:lpstr>The Immigration Debate</vt:lpstr>
      <vt:lpstr>Fact:  Immigrants contribute positively to our nation.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</dc:creator>
  <cp:lastModifiedBy>hberndt</cp:lastModifiedBy>
  <cp:revision>55</cp:revision>
  <dcterms:created xsi:type="dcterms:W3CDTF">2006-03-23T21:25:08Z</dcterms:created>
  <dcterms:modified xsi:type="dcterms:W3CDTF">2008-11-11T21:05:40Z</dcterms:modified>
</cp:coreProperties>
</file>